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8E631AB-A539-4731-909A-6BF6525381DE}">
  <a:tblStyle styleId="{D8E631AB-A539-4731-909A-6BF6525381D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2998e744f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32998e744f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832e7a93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2832e7a93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832e7a93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832e7a93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2fdbb6927c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2fdbb6927c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2832e7a933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2832e7a933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832e7a93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2832e7a93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2832e7a933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2832e7a933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2832e7a93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2832e7a93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2832e7a933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2832e7a933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fdbb6927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2fdbb6927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2fdbb6927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2fdbb6927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2832e7a933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2832e7a933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2fdbb6927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2fdbb6927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2fdbb6927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2fdbb6927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2fdbb6927c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2fdbb6927c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2fdbb6927c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2fdbb6927c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2fdbb6927c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2fdbb6927c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2fdbb6927c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2fdbb6927c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2fdbb6927c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2fdbb6927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2fdbb6927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2fdbb6927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ddbbd3f3c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ddbbd3f3c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dbbd3f3c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ddbbd3f3c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998e744f5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998e744f5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ddbbd3f3c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ddbbd3f3c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Имеем видеопоследовательность $f_{t}, t \in \{0, N\}$.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		Имея модель обнаружения $D$, получаем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		\begin{itemize}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		    \item $D\left(f_{t}\right)_{i} = o_{t}^{i}$ - обнаружение $i$ объекта на $t$ кадре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			\item $\vec{O_t} = \{ o_{t}^{1}, ..., o_{t}^{K_{t}} \}$ - $K_{t}$ объектов на $t$ кадре,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		\end{itemize}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		Имеем состояния объектов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		\begin{itemize}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		    \item $s_{t}^{i}$ - состояние $i$ объекта на $t$ кадре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			\item $\vec{S_t} = \{ s_{t}^{1}, ..., s_{t}^{M_{t}} \}$ - $M_{t}$ объектов на $t$ кадре,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		\end{itemize}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	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		Необходимо найти  $\fbox{\widehat{\vec{S}_{1:t}} = \argmax\limits_{\vec{S}_{1:t}}\mathbb{P}(\vec{S}_{1:t}|\vec{O}_{1:t})}$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ddbbd3f3c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ddbbd3f3c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ddbbd3f3c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ddbbd3f3c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Имеем видеопоследовательность $f_{t}, t \in \{0, N\}$.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		Имея модель обнаружения $D$, получаем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		\begin{itemize}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		    \item $D\left(f_{t}\right)_{i} = o_{t}^{i}$ - обнаружение $i$ объекта на $t$ кадре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			\item $\vec{O_t} = \{ o_{t}^{1}, ..., o_{t}^{K_{t}} \}$ - $K_{t}$ объектов на $t$ кадре,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		\end{itemize}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		Имеем состояния объектов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		\begin{itemize}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		    \item $s_{t}^{i}$ - состояние $i$ объекта на $t$ кадре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			\item $\vec{S_t} = \{ s_{t}^{1}, ..., s_{t}^{M_{t}} \}$ - $M_{t}$ объектов на $t$ кадре,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		\end{itemize}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	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		Необходимо найти  $\fbox{\widehat{\vec{S}_{1:t}} = \argmax\limits_{\vec{S}_{1:t}}\mathbb{P}(\vec{S}_{1:t}|\vec{O}_{1:t})}$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ddbbd3f3c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ddbbd3f3c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\begin{equation}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\text{DetA} = \frac{|\text{TP}|}{|\text{TP}| + |\text{FN}| + |\text{FP}|}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\end{equation}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\begin{equation}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\text{AssA} = \frac{1}{|\text{TP}|} \sum_{c \in \text{TP}} \text{Ass-IoU}(c) = \frac{1}{|\text{TP}|} \sum_{c \in \text{TP}} \frac{|\text{TPA}(c)|}{|\text{TPA}(c)| + |\text{FNA}(c)| + |\text{FPA}(c)|}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\end{equation</a:t>
            </a:r>
            <a:r>
              <a:rPr lang="ru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\begin{equation}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\text{HOTA} = </a:t>
            </a:r>
            <a:r>
              <a:rPr lang="ru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\int_{0&lt;\alpha \leq 1} \text{HOTA}_\alpha d\alpha </a:t>
            </a:r>
            <a:r>
              <a:rPr lang="ru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\approx \frac{1}{19} \sum_{\alpha=0.05}^{\alpha=0.95} </a:t>
            </a:r>
            <a:r>
              <a:rPr lang="ru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\sqrt{\text{DetA}_\alpha \cdot \text{AssA}_\alpha}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\end{equation}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\alpha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ddbbd3f3c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ddbbd3f3c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o(n^3)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o(n^2)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02f4d7b02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02f4d7b02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\subsection*{Модель}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\begin{equation}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x_{k+1} = x_k + u_k + \xi_k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\end{equation}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\subsection*{Сенсор}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\begin{equation}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z_k = x_k + \eta_k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\end{equation}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\subsection*{Минимизируем}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\begin{equation}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e_{k+1} = x_{k+1} - x_{k+1}^{opt}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\end{equation}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\subsection*{Идея}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\begin{equation}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x_{k+1}^{opt} = K \cdot z_{k+1} + (1 - K) \cdot (x_k^{opt} + u_k)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\end{equation}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02f4d7b02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02f4d7b02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D_{i, j} = 1 - IoU(o_{i}, o_{j})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2f4d7b02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2f4d7b02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02f4d7b02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02f4d7b02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af8ffe4457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af8ffe4457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998e744f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2998e744f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02f4d7b02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02f4d7b02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a430984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2a430984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fdbb6927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fdbb6927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2fcd2ae1a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2fcd2ae1a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832e7a93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2832e7a93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832e7a93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832e7a93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446">
          <p15:clr>
            <a:srgbClr val="FBAE40"/>
          </p15:clr>
        </p15:guide>
        <p15:guide id="2" pos="5449">
          <p15:clr>
            <a:srgbClr val="FBAE40"/>
          </p15:clr>
        </p15:guide>
        <p15:guide id="3" orient="horz" pos="3066">
          <p15:clr>
            <a:srgbClr val="FBAE40"/>
          </p15:clr>
        </p15:guide>
        <p15:guide id="4" pos="311">
          <p15:clr>
            <a:srgbClr val="FBAE40"/>
          </p15:clr>
        </p15:guide>
        <p15:guide id="5" pos="682">
          <p15:clr>
            <a:srgbClr val="FBAE40"/>
          </p15:clr>
        </p15:guide>
        <p15:guide id="6" pos="745">
          <p15:clr>
            <a:srgbClr val="FBAE40"/>
          </p15:clr>
        </p15:guide>
        <p15:guide id="7" pos="1114">
          <p15:clr>
            <a:srgbClr val="FBAE40"/>
          </p15:clr>
        </p15:guide>
        <p15:guide id="8" pos="1178">
          <p15:clr>
            <a:srgbClr val="FBAE40"/>
          </p15:clr>
        </p15:guide>
        <p15:guide id="9" pos="1549">
          <p15:clr>
            <a:srgbClr val="FBAE40"/>
          </p15:clr>
        </p15:guide>
        <p15:guide id="10" pos="1611">
          <p15:clr>
            <a:srgbClr val="FBAE40"/>
          </p15:clr>
        </p15:guide>
        <p15:guide id="11" pos="1982">
          <p15:clr>
            <a:srgbClr val="FBAE40"/>
          </p15:clr>
        </p15:guide>
        <p15:guide id="12" pos="2043">
          <p15:clr>
            <a:srgbClr val="FBAE40"/>
          </p15:clr>
        </p15:guide>
        <p15:guide id="13" pos="2416">
          <p15:clr>
            <a:srgbClr val="FBAE40"/>
          </p15:clr>
        </p15:guide>
        <p15:guide id="14" pos="2477">
          <p15:clr>
            <a:srgbClr val="FBAE40"/>
          </p15:clr>
        </p15:guide>
        <p15:guide id="15" pos="2849">
          <p15:clr>
            <a:srgbClr val="FBAE40"/>
          </p15:clr>
        </p15:guide>
        <p15:guide id="16" pos="2911">
          <p15:clr>
            <a:srgbClr val="FBAE40"/>
          </p15:clr>
        </p15:guide>
        <p15:guide id="17" pos="3282">
          <p15:clr>
            <a:srgbClr val="FBAE40"/>
          </p15:clr>
        </p15:guide>
        <p15:guide id="18" pos="3343">
          <p15:clr>
            <a:srgbClr val="FBAE40"/>
          </p15:clr>
        </p15:guide>
        <p15:guide id="19" pos="3716">
          <p15:clr>
            <a:srgbClr val="FBAE40"/>
          </p15:clr>
        </p15:guide>
        <p15:guide id="20" pos="3777">
          <p15:clr>
            <a:srgbClr val="FBAE40"/>
          </p15:clr>
        </p15:guide>
        <p15:guide id="21" pos="4148">
          <p15:clr>
            <a:srgbClr val="FBAE40"/>
          </p15:clr>
        </p15:guide>
        <p15:guide id="22" pos="4211">
          <p15:clr>
            <a:srgbClr val="FBAE40"/>
          </p15:clr>
        </p15:guide>
        <p15:guide id="23" pos="4583">
          <p15:clr>
            <a:srgbClr val="FBAE40"/>
          </p15:clr>
        </p15:guide>
        <p15:guide id="24" pos="4645">
          <p15:clr>
            <a:srgbClr val="FBAE40"/>
          </p15:clr>
        </p15:guide>
        <p15:guide id="25" pos="5015">
          <p15:clr>
            <a:srgbClr val="FBAE40"/>
          </p15:clr>
        </p15:guide>
        <p15:guide id="26" pos="5078">
          <p15:clr>
            <a:srgbClr val="FBAE40"/>
          </p15:clr>
        </p15:guide>
        <p15:guide id="27" orient="horz" pos="324">
          <p15:clr>
            <a:srgbClr val="FBAE40"/>
          </p15:clr>
        </p15:guide>
        <p15:guide id="28" orient="horz" pos="599">
          <p15:clr>
            <a:srgbClr val="FBAE40"/>
          </p15:clr>
        </p15:guide>
        <p15:guide id="29" orient="horz" pos="650">
          <p15:clr>
            <a:srgbClr val="FBAE40"/>
          </p15:clr>
        </p15:guide>
        <p15:guide id="30" orient="horz" pos="803">
          <p15:clr>
            <a:srgbClr val="FBAE40"/>
          </p15:clr>
        </p15:guide>
        <p15:guide id="31" orient="horz" pos="857">
          <p15:clr>
            <a:srgbClr val="FBAE40"/>
          </p15:clr>
        </p15:guide>
        <p15:guide id="32" orient="horz" pos="1010">
          <p15:clr>
            <a:srgbClr val="FBAE40"/>
          </p15:clr>
        </p15:guide>
        <p15:guide id="33" orient="horz" pos="1062">
          <p15:clr>
            <a:srgbClr val="FBAE40"/>
          </p15:clr>
        </p15:guide>
        <p15:guide id="34" orient="horz" pos="1215">
          <p15:clr>
            <a:srgbClr val="FBAE40"/>
          </p15:clr>
        </p15:guide>
        <p15:guide id="35" orient="horz" pos="1269">
          <p15:clr>
            <a:srgbClr val="FBAE40"/>
          </p15:clr>
        </p15:guide>
        <p15:guide id="36" orient="horz" pos="1422">
          <p15:clr>
            <a:srgbClr val="FBAE40"/>
          </p15:clr>
        </p15:guide>
        <p15:guide id="37" orient="horz" pos="1474">
          <p15:clr>
            <a:srgbClr val="FBAE40"/>
          </p15:clr>
        </p15:guide>
        <p15:guide id="38" orient="horz" pos="1627">
          <p15:clr>
            <a:srgbClr val="FBAE40"/>
          </p15:clr>
        </p15:guide>
        <p15:guide id="39" orient="horz" pos="1679">
          <p15:clr>
            <a:srgbClr val="FBAE40"/>
          </p15:clr>
        </p15:guide>
        <p15:guide id="40" orient="horz" pos="1831">
          <p15:clr>
            <a:srgbClr val="FBAE40"/>
          </p15:clr>
        </p15:guide>
        <p15:guide id="41" orient="horz" pos="1885">
          <p15:clr>
            <a:srgbClr val="FBAE40"/>
          </p15:clr>
        </p15:guide>
        <p15:guide id="42" orient="horz" pos="2039">
          <p15:clr>
            <a:srgbClr val="FBAE40"/>
          </p15:clr>
        </p15:guide>
        <p15:guide id="43" orient="horz" pos="2089">
          <p15:clr>
            <a:srgbClr val="FBAE40"/>
          </p15:clr>
        </p15:guide>
        <p15:guide id="44" orient="horz" pos="2243">
          <p15:clr>
            <a:srgbClr val="FBAE40"/>
          </p15:clr>
        </p15:guide>
        <p15:guide id="45" orient="horz" pos="2297">
          <p15:clr>
            <a:srgbClr val="FBAE40"/>
          </p15:clr>
        </p15:guide>
        <p15:guide id="46" orient="horz" pos="2449">
          <p15:clr>
            <a:srgbClr val="FBAE40"/>
          </p15:clr>
        </p15:guide>
        <p15:guide id="47" orient="horz" pos="2501">
          <p15:clr>
            <a:srgbClr val="FBAE40"/>
          </p15:clr>
        </p15:guide>
        <p15:guide id="48" orient="horz" pos="2654">
          <p15:clr>
            <a:srgbClr val="FBAE40"/>
          </p15:clr>
        </p15:guide>
        <p15:guide id="49" orient="horz" pos="2708">
          <p15:clr>
            <a:srgbClr val="FBAE40"/>
          </p15:clr>
        </p15:guide>
        <p15:guide id="50" orient="horz" pos="2861">
          <p15:clr>
            <a:srgbClr val="FBAE40"/>
          </p15:clr>
        </p15:guide>
        <p15:guide id="51" orient="horz" pos="291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" name="Google Shape;61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hyperlink" Target="https://qdrant.tech/articles/what-are-embeddings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activeloop.ai/resources/generate-image-embeddings-using-a-pre-trained-cnn-and-store-them-in-hub/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2.gif"/><Relationship Id="rId5" Type="http://schemas.openxmlformats.org/officeDocument/2006/relationships/hyperlink" Target="https://www.researchgate.net/publication/4246277_Dimensionality_Reduction_by_Learning_an_Invariant_Mapping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hyperlink" Target="https://arxiv.org/abs/1503.03832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gif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gif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gif"/><Relationship Id="rId4" Type="http://schemas.openxmlformats.org/officeDocument/2006/relationships/image" Target="../media/image23.gif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hyperlink" Target="https://paperswithcode.com/paper/a-discriminative-feature-learning-approach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9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hyperlink" Target="https://arxiv.org/pdf/1704.08063.pdf" TargetMode="External"/><Relationship Id="rId7" Type="http://schemas.openxmlformats.org/officeDocument/2006/relationships/hyperlink" Target="https://arxiv.org/pdf/1801.09414.pdf" TargetMode="External"/><Relationship Id="rId8" Type="http://schemas.openxmlformats.org/officeDocument/2006/relationships/hyperlink" Target="https://arxiv.org/pdf/1801.07698.pdf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hyperlink" Target="https://nig.mirtesen.ru/blog/43221055035/Robot-Spencer-budet-pomogat-passazhiram,-zabludivshimsya-v-aerop?nr=1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52.jpg"/><Relationship Id="rId6" Type="http://schemas.openxmlformats.org/officeDocument/2006/relationships/image" Target="../media/image5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hyperlink" Target="https://pyimagesearch.com/2023/01/09/face-recognition-with-siamese-networks-keras-and-tensorflow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www.youtube.com/watch?v=kBocswfkRlg" TargetMode="External"/><Relationship Id="rId4" Type="http://schemas.openxmlformats.org/officeDocument/2006/relationships/image" Target="../media/image2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Relationship Id="rId4" Type="http://schemas.openxmlformats.org/officeDocument/2006/relationships/image" Target="../media/image37.png"/><Relationship Id="rId5" Type="http://schemas.openxmlformats.org/officeDocument/2006/relationships/image" Target="../media/image53.png"/><Relationship Id="rId6" Type="http://schemas.openxmlformats.org/officeDocument/2006/relationships/image" Target="../media/image40.png"/><Relationship Id="rId7" Type="http://schemas.openxmlformats.org/officeDocument/2006/relationships/image" Target="../media/image42.png"/><Relationship Id="rId8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45.png"/><Relationship Id="rId6" Type="http://schemas.openxmlformats.org/officeDocument/2006/relationships/image" Target="../media/image49.png"/><Relationship Id="rId7" Type="http://schemas.openxmlformats.org/officeDocument/2006/relationships/hyperlink" Target="https://habr.com/ru/articles/166693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gif"/><Relationship Id="rId4" Type="http://schemas.openxmlformats.org/officeDocument/2006/relationships/hyperlink" Target="https://mindbooksdoc.blogspot.com/2021/02/cara-kerja-random-picker-instagram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yimagesearch.com/2023/01/09/face-recognition-with-siamese-networks-keras-and-tensorflow/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hyperlink" Target="https://www.researchgate.net/publication/316505674_SphereFace_Deep_Hypersphere_Embedding_for_Face_Recogni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hyperlink" Target="https://www.mdpi.com/2073-8994/11/9/1066/xml#sec2-symmetry-11-01066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hyperlink" Target="https://www.mdpi.com/2073-8994/11/9/1066/xml#sec2-symmetry-11-01066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/>
              <a:t>2D Computer Vision</a:t>
            </a:r>
            <a:endParaRPr/>
          </a:p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Распознавание и трекинг объектов</a:t>
            </a:r>
            <a:endParaRPr/>
          </a:p>
        </p:txBody>
      </p:sp>
      <p:sp>
        <p:nvSpPr>
          <p:cNvPr id="69" name="Google Shape;69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Эмбеддинги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 rotWithShape="1">
          <a:blip r:embed="rId3">
            <a:alphaModFix/>
          </a:blip>
          <a:srcRect b="7440" l="3060" r="3069" t="7431"/>
          <a:stretch/>
        </p:blipFill>
        <p:spPr>
          <a:xfrm>
            <a:off x="1041725" y="1833925"/>
            <a:ext cx="7060552" cy="2923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1600">
                <a:solidFill>
                  <a:schemeClr val="dk1"/>
                </a:solidFill>
              </a:rPr>
              <a:t>Эмбеддинг </a:t>
            </a:r>
            <a:r>
              <a:rPr lang="ru" sz="1600">
                <a:solidFill>
                  <a:schemeClr val="dk1"/>
                </a:solidFill>
              </a:rPr>
              <a:t>– это векторное представление сущности (изображения, текста и пр.) в признаковом пространстве.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0" y="4804800"/>
            <a:ext cx="471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What are Vector Embeddings? - Revolutionize Your Search Experience - Qdrant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Генерация эмбеддингов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Процесс получения эмбеддингов включает в себя использование моделей, предобученных на больших наборах данных и способных извлекать важные признак</a:t>
            </a:r>
            <a:r>
              <a:rPr lang="ru" sz="1500">
                <a:solidFill>
                  <a:schemeClr val="dk1"/>
                </a:solidFill>
              </a:rPr>
              <a:t>и.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Высокоуровневые признаки хранятся в слое перед классификацией. Чтобы на выходе получить эмбеддинг, классификационный слой заменяется на слой с выходом, равному размерности признакового пространства. 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50" name="Google Shape;15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1" name="Google Shape;151;p26"/>
          <p:cNvSpPr txBox="1"/>
          <p:nvPr/>
        </p:nvSpPr>
        <p:spPr>
          <a:xfrm>
            <a:off x="0" y="4804800"/>
            <a:ext cx="814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3"/>
              </a:rPr>
              <a:t>Generate image embeddings using a pre-trained CNN and store them in Hub</a:t>
            </a:r>
            <a:r>
              <a:rPr lang="ru" sz="1000"/>
              <a:t> </a:t>
            </a:r>
            <a:endParaRPr sz="1000"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0" y="2708508"/>
            <a:ext cx="7800901" cy="209756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/>
          <p:nvPr/>
        </p:nvSpPr>
        <p:spPr>
          <a:xfrm>
            <a:off x="7878700" y="3674525"/>
            <a:ext cx="894900" cy="894900"/>
          </a:xfrm>
          <a:prstGeom prst="mathMultiply">
            <a:avLst>
              <a:gd fmla="val 6884" name="adj1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Два подхода</a:t>
            </a:r>
            <a:endParaRPr/>
          </a:p>
        </p:txBody>
      </p:sp>
      <p:sp>
        <p:nvSpPr>
          <p:cNvPr id="159" name="Google Shape;15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b="68351" l="0" r="0" t="0"/>
          <a:stretch/>
        </p:blipFill>
        <p:spPr>
          <a:xfrm>
            <a:off x="1863825" y="3232863"/>
            <a:ext cx="5416349" cy="7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 rotWithShape="1">
          <a:blip r:embed="rId3">
            <a:alphaModFix/>
          </a:blip>
          <a:srcRect b="14285" l="0" r="0" t="51333"/>
          <a:stretch/>
        </p:blipFill>
        <p:spPr>
          <a:xfrm>
            <a:off x="1863825" y="1017726"/>
            <a:ext cx="5416349" cy="8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96" y="4079525"/>
            <a:ext cx="8644005" cy="7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Два подхода</a:t>
            </a:r>
            <a:endParaRPr/>
          </a:p>
        </p:txBody>
      </p:sp>
      <p:sp>
        <p:nvSpPr>
          <p:cNvPr id="168" name="Google Shape;16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66" y="1858186"/>
            <a:ext cx="8102670" cy="9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5">
            <a:alphaModFix/>
          </a:blip>
          <a:srcRect b="68351" l="0" r="0" t="0"/>
          <a:stretch/>
        </p:blipFill>
        <p:spPr>
          <a:xfrm>
            <a:off x="1863825" y="3232863"/>
            <a:ext cx="5416349" cy="7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 rotWithShape="1">
          <a:blip r:embed="rId5">
            <a:alphaModFix/>
          </a:blip>
          <a:srcRect b="14285" l="0" r="0" t="51333"/>
          <a:stretch/>
        </p:blipFill>
        <p:spPr>
          <a:xfrm>
            <a:off x="1863825" y="1017726"/>
            <a:ext cx="5416349" cy="8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Контрастивный подход: Сиамская сеть</a:t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4085525" y="1152475"/>
            <a:ext cx="474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</a:rPr>
              <a:t>Contrastive Loss</a:t>
            </a:r>
            <a:r>
              <a:rPr b="1" lang="ru" sz="1600">
                <a:solidFill>
                  <a:schemeClr val="dk1"/>
                </a:solidFill>
              </a:rPr>
              <a:t>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Y=0, если изображения принадлежат одному классу,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Y=1, если изображения принадлежат разным классам,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d – расстояние между векторами,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m – пороговое значение.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78" name="Google Shape;17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3143" l="1401" r="52500" t="10960"/>
          <a:stretch/>
        </p:blipFill>
        <p:spPr>
          <a:xfrm>
            <a:off x="311700" y="1152475"/>
            <a:ext cx="3773824" cy="349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 title="[89,89,89,&quot;http://www.texrendr.com/?eqn=%0AL_contrastive%20%3D%20(1-Y)*d%5E2%2BY*max%7B0%2C%20m-d%7D%5E2%0A#0&quot;]"/>
          <p:cNvPicPr preferRelativeResize="0"/>
          <p:nvPr/>
        </p:nvPicPr>
        <p:blipFill rotWithShape="1">
          <a:blip r:embed="rId4">
            <a:alphaModFix/>
          </a:blip>
          <a:srcRect b="194560" l="26640" r="-26639" t="-194560"/>
          <a:stretch/>
        </p:blipFill>
        <p:spPr>
          <a:xfrm>
            <a:off x="1737275" y="3084375"/>
            <a:ext cx="10570188" cy="45357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/>
        </p:nvSpPr>
        <p:spPr>
          <a:xfrm>
            <a:off x="0" y="4804800"/>
            <a:ext cx="719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(PDF) Dimensionality Reduction by Learning an Invariant Mapping</a:t>
            </a:r>
            <a:r>
              <a:rPr lang="ru" sz="1000"/>
              <a:t> </a:t>
            </a:r>
            <a:endParaRPr sz="1000"/>
          </a:p>
        </p:txBody>
      </p:sp>
      <p:pic>
        <p:nvPicPr>
          <p:cNvPr id="182" name="Google Shape;182;p29"/>
          <p:cNvPicPr preferRelativeResize="0"/>
          <p:nvPr/>
        </p:nvPicPr>
        <p:blipFill rotWithShape="1">
          <a:blip r:embed="rId6">
            <a:alphaModFix/>
          </a:blip>
          <a:srcRect b="51026" l="0" r="0" t="0"/>
          <a:stretch/>
        </p:blipFill>
        <p:spPr>
          <a:xfrm>
            <a:off x="4268025" y="3944600"/>
            <a:ext cx="2043999" cy="6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 rotWithShape="1">
          <a:blip r:embed="rId6">
            <a:alphaModFix/>
          </a:blip>
          <a:srcRect b="0" l="0" r="0" t="51026"/>
          <a:stretch/>
        </p:blipFill>
        <p:spPr>
          <a:xfrm>
            <a:off x="6700804" y="3944600"/>
            <a:ext cx="2043999" cy="6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0075" y="1604475"/>
            <a:ext cx="4746899" cy="354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Контрастивный подход: Сиамская сеть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 rotWithShape="1">
          <a:blip r:embed="rId3">
            <a:alphaModFix/>
          </a:blip>
          <a:srcRect b="11987" l="0" r="0" t="0"/>
          <a:stretch/>
        </p:blipFill>
        <p:spPr>
          <a:xfrm>
            <a:off x="217275" y="1137000"/>
            <a:ext cx="8709448" cy="3604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Контрастивный подход: </a:t>
            </a:r>
            <a:r>
              <a:rPr lang="ru"/>
              <a:t>Triplet-сеть</a:t>
            </a:r>
            <a:endParaRPr/>
          </a:p>
        </p:txBody>
      </p:sp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4085425" y="1152475"/>
            <a:ext cx="474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</a:rPr>
              <a:t>Triplet Loss: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d</a:t>
            </a:r>
            <a:r>
              <a:rPr baseline="-25000" lang="ru" sz="1600">
                <a:solidFill>
                  <a:schemeClr val="dk1"/>
                </a:solidFill>
              </a:rPr>
              <a:t>P</a:t>
            </a:r>
            <a:r>
              <a:rPr lang="ru" sz="1600">
                <a:solidFill>
                  <a:schemeClr val="dk1"/>
                </a:solidFill>
              </a:rPr>
              <a:t> – расстояние между векторами одного класса,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d</a:t>
            </a:r>
            <a:r>
              <a:rPr baseline="-25000" lang="ru" sz="1600">
                <a:solidFill>
                  <a:schemeClr val="dk1"/>
                </a:solidFill>
              </a:rPr>
              <a:t>N</a:t>
            </a:r>
            <a:r>
              <a:rPr lang="ru" sz="1600">
                <a:solidFill>
                  <a:schemeClr val="dk1"/>
                </a:solidFill>
              </a:rPr>
              <a:t> – расстояние между векторами разных классов,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α – относительное пороговое значение.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98" name="Google Shape;19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 rotWithShape="1">
          <a:blip r:embed="rId3">
            <a:alphaModFix/>
          </a:blip>
          <a:srcRect b="3143" l="52386" r="1400" t="10960"/>
          <a:stretch/>
        </p:blipFill>
        <p:spPr>
          <a:xfrm>
            <a:off x="311700" y="1152475"/>
            <a:ext cx="3697874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7375" y="1563325"/>
            <a:ext cx="351218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6550" y="3623625"/>
            <a:ext cx="1431400" cy="11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>
            <a:off x="0" y="47036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6"/>
              </a:rPr>
              <a:t>https://arxiv.org/abs/1503.03832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Классификационный подход</a:t>
            </a:r>
            <a:endParaRPr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Вместо того чтобы напрямую учить модель измерять расстояние между объектами (как в contrastive-based), классификационные методы используют стандартные бэкбоны для классификации, но с модифицированными выходами.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Сеть заканчивается полносвязным слоем с размером, равным количеству классов, и softmax-активацией.</a:t>
            </a:r>
            <a:endParaRPr/>
          </a:p>
        </p:txBody>
      </p:sp>
      <p:sp>
        <p:nvSpPr>
          <p:cNvPr id="209" name="Google Shape;20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Функции потерь</a:t>
            </a:r>
            <a:endParaRPr/>
          </a:p>
        </p:txBody>
      </p:sp>
      <p:sp>
        <p:nvSpPr>
          <p:cNvPr id="215" name="Google Shape;21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5425" y="619223"/>
            <a:ext cx="2771126" cy="206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139150"/>
            <a:ext cx="4792950" cy="10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Функции потерь</a:t>
            </a:r>
            <a:endParaRPr/>
          </a:p>
        </p:txBody>
      </p:sp>
      <p:sp>
        <p:nvSpPr>
          <p:cNvPr id="223" name="Google Shape;22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5425" y="619223"/>
            <a:ext cx="2771126" cy="206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139150"/>
            <a:ext cx="4792950" cy="10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В чем проблема?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В этой лекции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Задача распознавания объектов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Верификация и идентификация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Close-set и Open-set Recognition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Metric Learning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Contrastive-based и Classification-based подходы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Что такое трекинг?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Метрики качества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Разновидности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Обзор SORT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Функции потерь</a:t>
            </a:r>
            <a:endParaRPr/>
          </a:p>
        </p:txBody>
      </p:sp>
      <p:sp>
        <p:nvSpPr>
          <p:cNvPr id="232" name="Google Shape;23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5425" y="619223"/>
            <a:ext cx="2771126" cy="206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5425" y="2832450"/>
            <a:ext cx="2771126" cy="210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700" y="1139150"/>
            <a:ext cx="4792950" cy="10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 rotWithShape="1">
          <a:blip r:embed="rId6">
            <a:alphaModFix/>
          </a:blip>
          <a:srcRect b="0" l="1748" r="0" t="0"/>
          <a:stretch/>
        </p:blipFill>
        <p:spPr>
          <a:xfrm>
            <a:off x="311700" y="3473838"/>
            <a:ext cx="3900625" cy="82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5"/>
          <p:cNvSpPr txBox="1"/>
          <p:nvPr/>
        </p:nvSpPr>
        <p:spPr>
          <a:xfrm>
            <a:off x="0" y="4804800"/>
            <a:ext cx="61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7"/>
              </a:rPr>
              <a:t>A Discriminative Feature Learning Approach for Deep Face Recognition | Papers With Code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Функции потерь с margin</a:t>
            </a:r>
            <a:endParaRPr/>
          </a:p>
        </p:txBody>
      </p:sp>
      <p:sp>
        <p:nvSpPr>
          <p:cNvPr id="243" name="Google Shape;24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4" name="Google Shape;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1224"/>
            <a:ext cx="5590025" cy="92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 rotWithShape="1">
          <a:blip r:embed="rId4">
            <a:alphaModFix/>
          </a:blip>
          <a:srcRect b="0" l="2095" r="0" t="0"/>
          <a:stretch/>
        </p:blipFill>
        <p:spPr>
          <a:xfrm>
            <a:off x="311700" y="2218675"/>
            <a:ext cx="5473099" cy="10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 rotWithShape="1">
          <a:blip r:embed="rId5">
            <a:alphaModFix/>
          </a:blip>
          <a:srcRect b="0" l="3053" r="0" t="0"/>
          <a:stretch/>
        </p:blipFill>
        <p:spPr>
          <a:xfrm>
            <a:off x="311700" y="3382025"/>
            <a:ext cx="5186201" cy="96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6"/>
          <p:cNvSpPr txBox="1"/>
          <p:nvPr/>
        </p:nvSpPr>
        <p:spPr>
          <a:xfrm>
            <a:off x="0" y="4497000"/>
            <a:ext cx="713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SphereFace: Deep Hypersphere Embedding for Face Recognition, Liu , et al, 2017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CosFace: Large Margin Cosine Loss for Deep Face Recognition, Wang, et al, 2018</a:t>
            </a:r>
            <a:r>
              <a:rPr lang="ru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ArcFace: Additive Angular Margin Loss for Deep Face Recognition, Deng, Guo, et al, 2018</a:t>
            </a:r>
            <a:r>
              <a:rPr lang="ru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5557486" y="1849661"/>
            <a:ext cx="4080950" cy="17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6"/>
          <p:cNvSpPr/>
          <p:nvPr/>
        </p:nvSpPr>
        <p:spPr>
          <a:xfrm>
            <a:off x="7434463" y="2510850"/>
            <a:ext cx="327000" cy="426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6"/>
          <p:cNvSpPr txBox="1"/>
          <p:nvPr/>
        </p:nvSpPr>
        <p:spPr>
          <a:xfrm>
            <a:off x="7761475" y="2500950"/>
            <a:ext cx="1140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+ </a:t>
            </a:r>
            <a:r>
              <a:rPr lang="ru" sz="1700">
                <a:solidFill>
                  <a:schemeClr val="dk1"/>
                </a:solidFill>
              </a:rPr>
              <a:t>margin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aphicFrame>
        <p:nvGraphicFramePr>
          <p:cNvPr id="256" name="Google Shape;256;p37"/>
          <p:cNvGraphicFramePr/>
          <p:nvPr/>
        </p:nvGraphicFramePr>
        <p:xfrm>
          <a:off x="193750" y="260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{D8E631AB-A539-4731-909A-6BF6525381DE}</a:tableStyleId>
              </a:tblPr>
              <a:tblGrid>
                <a:gridCol w="1137675"/>
                <a:gridCol w="3711475"/>
                <a:gridCol w="3907325"/>
              </a:tblGrid>
              <a:tr h="42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/>
                        <a:t>Classification-based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/>
                        <a:t>Contrastive-based</a:t>
                      </a:r>
                      <a:endParaRPr b="1" sz="1500"/>
                    </a:p>
                  </a:txBody>
                  <a:tcPr marT="91425" marB="91425" marR="91425" marL="91425"/>
                </a:tc>
              </a:tr>
              <a:tr h="1185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/>
                        <a:t>Основная идея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Обучение модели на классификацию, где эмбеддинг используется как скрытое представление перед softmax-классификацией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Обучение модели на основе сходства/различия между парами или триплетами примеров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67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/>
                        <a:t>Функции потерь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Softmax, Center, SphereFace, ArcFace, CosFace и др.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Contrastive Loss, Triplet Loss и др.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1185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/>
                        <a:t>Плюсы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Хорошо масштабируется при большом числе классов; легко адаптируется под стандартные классификационные архитектуры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Подходит для задач с открытым набором классов, позволяет строить более обобщаемые эмбеддинги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957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/>
                        <a:t>Минусы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Может хуже обобщаться на новых классах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Больше вычислительная сложность, требует организации пар/триплетов</a:t>
                      </a:r>
                      <a:endParaRPr sz="1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</a:t>
            </a:r>
            <a:endParaRPr/>
          </a:p>
        </p:txBody>
      </p:sp>
      <p:sp>
        <p:nvSpPr>
          <p:cNvPr id="262" name="Google Shape;26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Чего нам нужно в итоге добиться?</a:t>
            </a:r>
            <a:endParaRPr/>
          </a:p>
        </p:txBody>
      </p:sp>
      <p:sp>
        <p:nvSpPr>
          <p:cNvPr id="263" name="Google Shape;26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</a:t>
            </a:r>
            <a:endParaRPr/>
          </a:p>
        </p:txBody>
      </p:sp>
      <p:sp>
        <p:nvSpPr>
          <p:cNvPr id="269" name="Google Shape;26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Recall@K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Для выбранного объекта считаются top K ближайших соседей в пространстве эмбеддингов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Для каждого соседа выставляется метка 0 - другой класс, 1 - тот же класс, что и у исходного </a:t>
            </a:r>
            <a:r>
              <a:rPr lang="ru" sz="1400">
                <a:solidFill>
                  <a:schemeClr val="dk1"/>
                </a:solidFill>
              </a:rPr>
              <a:t>объекта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Для </a:t>
            </a:r>
            <a:r>
              <a:rPr lang="ru" sz="1400">
                <a:solidFill>
                  <a:schemeClr val="dk1"/>
                </a:solidFill>
              </a:rPr>
              <a:t>объекта </a:t>
            </a:r>
            <a:r>
              <a:rPr lang="ru" sz="1400">
                <a:solidFill>
                  <a:schemeClr val="dk1"/>
                </a:solidFill>
              </a:rPr>
              <a:t>R@K = 1, если есть хотя бы одна 1, R@K = 0 если все 0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Все рассчитанные R@K усредняются на всём тестовом датасете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0" name="Google Shape;27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400" y="2984075"/>
            <a:ext cx="6645201" cy="20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650" y="1669525"/>
            <a:ext cx="3320499" cy="234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</a:t>
            </a:r>
            <a:endParaRPr/>
          </a:p>
        </p:txBody>
      </p:sp>
      <p:sp>
        <p:nvSpPr>
          <p:cNvPr id="278" name="Google Shape;278;p40"/>
          <p:cNvSpPr txBox="1"/>
          <p:nvPr>
            <p:ph idx="1" type="body"/>
          </p:nvPr>
        </p:nvSpPr>
        <p:spPr>
          <a:xfrm>
            <a:off x="311700" y="1152475"/>
            <a:ext cx="5276400" cy="3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mAP@K</a:t>
            </a:r>
            <a:endParaRPr b="1"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ru">
                <a:solidFill>
                  <a:schemeClr val="dk1"/>
                </a:solidFill>
              </a:rPr>
              <a:t>Выбирают объект, соседи объекта ранжируют по возрастанию расстояний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ru">
                <a:solidFill>
                  <a:schemeClr val="dk1"/>
                </a:solidFill>
              </a:rPr>
              <a:t>По каждому соседу вычисляют выражение, представляющее собой дробь вида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56540" lvl="1" marL="719999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>
                <a:solidFill>
                  <a:schemeClr val="dk1"/>
                </a:solidFill>
              </a:rPr>
              <a:t>TP — количество положительных объектов</a:t>
            </a:r>
            <a:r>
              <a:rPr lang="ru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ближе, чем k-й сосед,</a:t>
            </a:r>
            <a:endParaRPr>
              <a:solidFill>
                <a:schemeClr val="dk1"/>
              </a:solidFill>
            </a:endParaRPr>
          </a:p>
          <a:p>
            <a:pPr indent="-256540" lvl="1" marL="71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>
                <a:solidFill>
                  <a:schemeClr val="dk1"/>
                </a:solidFill>
              </a:rPr>
              <a:t>FP — количество отрицательных объектов ближе, чем k-й сосед,</a:t>
            </a:r>
            <a:endParaRPr>
              <a:solidFill>
                <a:schemeClr val="dk1"/>
              </a:solidFill>
            </a:endParaRPr>
          </a:p>
          <a:p>
            <a:pPr indent="-256540" lvl="1" marL="71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>
                <a:solidFill>
                  <a:schemeClr val="dk1"/>
                </a:solidFill>
              </a:rPr>
              <a:t>I — индикатор того, что k-й сосед положительный.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ru">
                <a:solidFill>
                  <a:schemeClr val="dk1"/>
                </a:solidFill>
              </a:rPr>
              <a:t>Полученные дроби суммируют и делят на количество соседей из класса выбранного объекта в пределах изменения k (число объектов класса за исключением одного текущего).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9" name="Google Shape;27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80" name="Google Shape;2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700" y="2519688"/>
            <a:ext cx="1079500" cy="4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 эмбеддингов к трекингу</a:t>
            </a:r>
            <a:endParaRPr/>
          </a:p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185249" lvl="0" marL="269999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ru" sz="1500"/>
              <a:t>Metric Learning</a:t>
            </a:r>
            <a:r>
              <a:rPr lang="ru" sz="1500"/>
              <a:t> - это про цветовые признаки объекта.</a:t>
            </a:r>
            <a:endParaRPr sz="1500"/>
          </a:p>
          <a:p>
            <a:pPr indent="-185249" lvl="0" marL="269999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ru" sz="1500"/>
              <a:t>Object Tracking</a:t>
            </a:r>
            <a:r>
              <a:rPr lang="ru" sz="1500"/>
              <a:t> - это про </a:t>
            </a:r>
            <a:r>
              <a:rPr lang="ru" sz="1500"/>
              <a:t>соответствие</a:t>
            </a:r>
            <a:r>
              <a:rPr lang="ru" sz="1500"/>
              <a:t> между кадрами - время</a:t>
            </a:r>
            <a:endParaRPr sz="1500"/>
          </a:p>
        </p:txBody>
      </p:sp>
      <p:sp>
        <p:nvSpPr>
          <p:cNvPr id="287" name="Google Shape;28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213" y="1875575"/>
            <a:ext cx="7781575" cy="23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Визуальный трекинг объектов</a:t>
            </a:r>
            <a:endParaRPr/>
          </a:p>
        </p:txBody>
      </p:sp>
      <p:sp>
        <p:nvSpPr>
          <p:cNvPr id="294" name="Google Shape;29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Трекинг это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300" name="Google Shape;3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125" y="1485900"/>
            <a:ext cx="3686175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3"/>
          <p:cNvSpPr txBox="1"/>
          <p:nvPr/>
        </p:nvSpPr>
        <p:spPr>
          <a:xfrm>
            <a:off x="5433413" y="3732650"/>
            <a:ext cx="3111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50">
                <a:solidFill>
                  <a:schemeClr val="dk1"/>
                </a:solidFill>
              </a:rPr>
              <a:t>Предсказание действий объектов</a:t>
            </a:r>
            <a:endParaRPr sz="1450">
              <a:solidFill>
                <a:schemeClr val="dk1"/>
              </a:solidFill>
            </a:endParaRPr>
          </a:p>
        </p:txBody>
      </p:sp>
      <p:sp>
        <p:nvSpPr>
          <p:cNvPr id="302" name="Google Shape;302;p43"/>
          <p:cNvSpPr txBox="1"/>
          <p:nvPr/>
        </p:nvSpPr>
        <p:spPr>
          <a:xfrm>
            <a:off x="404850" y="1441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Область применения</a:t>
            </a:r>
            <a:endParaRPr/>
          </a:p>
        </p:txBody>
      </p:sp>
      <p:sp>
        <p:nvSpPr>
          <p:cNvPr id="303" name="Google Shape;303;p43"/>
          <p:cNvSpPr txBox="1"/>
          <p:nvPr/>
        </p:nvSpPr>
        <p:spPr>
          <a:xfrm>
            <a:off x="454250" y="1841900"/>
            <a:ext cx="30000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Беспилотный транспорт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Роботизированные платформы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Системы безопасности</a:t>
            </a:r>
            <a:endParaRPr/>
          </a:p>
        </p:txBody>
      </p:sp>
      <p:sp>
        <p:nvSpPr>
          <p:cNvPr id="304" name="Google Shape;304;p43"/>
          <p:cNvSpPr txBox="1"/>
          <p:nvPr/>
        </p:nvSpPr>
        <p:spPr>
          <a:xfrm>
            <a:off x="543125" y="2985500"/>
            <a:ext cx="3000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Получение траектории движения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Анализ и предсказание действий объекта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Поиск объекта</a:t>
            </a:r>
            <a:endParaRPr/>
          </a:p>
        </p:txBody>
      </p:sp>
      <p:sp>
        <p:nvSpPr>
          <p:cNvPr id="305" name="Google Shape;305;p43"/>
          <p:cNvSpPr txBox="1"/>
          <p:nvPr/>
        </p:nvSpPr>
        <p:spPr>
          <a:xfrm>
            <a:off x="0" y="4835700"/>
            <a:ext cx="556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https://nig.mirtesen.ru/blog/43221055035/Robot-Spencer-budet-pomogat-passazhiram,-zabludivshimsya-v-aerop?nr=1</a:t>
            </a:r>
            <a:endParaRPr sz="1100"/>
          </a:p>
        </p:txBody>
      </p:sp>
      <p:sp>
        <p:nvSpPr>
          <p:cNvPr id="306" name="Google Shape;30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Трекинг это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312" name="Google Shape;312;p44"/>
          <p:cNvSpPr txBox="1"/>
          <p:nvPr/>
        </p:nvSpPr>
        <p:spPr>
          <a:xfrm>
            <a:off x="3072000" y="1165225"/>
            <a:ext cx="3139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50">
                <a:solidFill>
                  <a:schemeClr val="dk1"/>
                </a:solidFill>
                <a:highlight>
                  <a:srgbClr val="FFFFFF"/>
                </a:highlight>
              </a:rPr>
              <a:t>Трекинг (слежение за объектами)</a:t>
            </a:r>
            <a:endParaRPr/>
          </a:p>
        </p:txBody>
      </p:sp>
      <p:cxnSp>
        <p:nvCxnSpPr>
          <p:cNvPr id="313" name="Google Shape;313;p44"/>
          <p:cNvCxnSpPr/>
          <p:nvPr/>
        </p:nvCxnSpPr>
        <p:spPr>
          <a:xfrm flipH="1">
            <a:off x="2962475" y="1583125"/>
            <a:ext cx="1145400" cy="3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44"/>
          <p:cNvCxnSpPr/>
          <p:nvPr/>
        </p:nvCxnSpPr>
        <p:spPr>
          <a:xfrm rot="10800000">
            <a:off x="4665250" y="1573225"/>
            <a:ext cx="1447200" cy="33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5" name="Google Shape;315;p44"/>
          <p:cNvPicPr preferRelativeResize="0"/>
          <p:nvPr/>
        </p:nvPicPr>
        <p:blipFill rotWithShape="1">
          <a:blip r:embed="rId3">
            <a:alphaModFix/>
          </a:blip>
          <a:srcRect b="0" l="32827" r="0" t="0"/>
          <a:stretch/>
        </p:blipFill>
        <p:spPr>
          <a:xfrm>
            <a:off x="1266786" y="2372025"/>
            <a:ext cx="2178425" cy="9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4"/>
          <p:cNvPicPr preferRelativeResize="0"/>
          <p:nvPr/>
        </p:nvPicPr>
        <p:blipFill rotWithShape="1">
          <a:blip r:embed="rId4">
            <a:alphaModFix/>
          </a:blip>
          <a:srcRect b="0" l="32827" r="0" t="0"/>
          <a:stretch/>
        </p:blipFill>
        <p:spPr>
          <a:xfrm>
            <a:off x="1266775" y="3459525"/>
            <a:ext cx="2178425" cy="9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4"/>
          <p:cNvPicPr preferRelativeResize="0"/>
          <p:nvPr/>
        </p:nvPicPr>
        <p:blipFill rotWithShape="1">
          <a:blip r:embed="rId5">
            <a:alphaModFix/>
          </a:blip>
          <a:srcRect b="0" l="32827" r="0" t="0"/>
          <a:stretch/>
        </p:blipFill>
        <p:spPr>
          <a:xfrm>
            <a:off x="5250900" y="2401375"/>
            <a:ext cx="2178425" cy="9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4"/>
          <p:cNvPicPr preferRelativeResize="0"/>
          <p:nvPr/>
        </p:nvPicPr>
        <p:blipFill rotWithShape="1">
          <a:blip r:embed="rId6">
            <a:alphaModFix/>
          </a:blip>
          <a:srcRect b="0" l="32827" r="0" t="0"/>
          <a:stretch/>
        </p:blipFill>
        <p:spPr>
          <a:xfrm>
            <a:off x="5250900" y="3459525"/>
            <a:ext cx="2178425" cy="9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4"/>
          <p:cNvSpPr txBox="1"/>
          <p:nvPr/>
        </p:nvSpPr>
        <p:spPr>
          <a:xfrm>
            <a:off x="909275" y="2036625"/>
            <a:ext cx="31392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50">
                <a:solidFill>
                  <a:schemeClr val="dk1"/>
                </a:solidFill>
              </a:rPr>
              <a:t>Получение экземпляров </a:t>
            </a:r>
            <a:r>
              <a:rPr lang="ru" sz="800">
                <a:solidFill>
                  <a:schemeClr val="dk1"/>
                </a:solidFill>
              </a:rPr>
              <a:t>1 </a:t>
            </a:r>
            <a:endParaRPr sz="14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20" name="Google Shape;320;p44"/>
          <p:cNvSpPr txBox="1"/>
          <p:nvPr/>
        </p:nvSpPr>
        <p:spPr>
          <a:xfrm>
            <a:off x="5199500" y="2036625"/>
            <a:ext cx="2281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50">
                <a:solidFill>
                  <a:schemeClr val="dk1"/>
                </a:solidFill>
              </a:rPr>
              <a:t>2. Присвоение меток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21" name="Google Shape;321;p44"/>
          <p:cNvSpPr txBox="1"/>
          <p:nvPr/>
        </p:nvSpPr>
        <p:spPr>
          <a:xfrm>
            <a:off x="0" y="4705475"/>
            <a:ext cx="55890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</a:rPr>
              <a:t>1 </a:t>
            </a:r>
            <a:r>
              <a:rPr lang="ru" sz="1200">
                <a:solidFill>
                  <a:schemeClr val="dk1"/>
                </a:solidFill>
              </a:rPr>
              <a:t>Представления: 2D рамка, 3D рамка, маска, ключевые точки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22" name="Google Shape;32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Распознавание объектов</a:t>
            </a:r>
            <a:endParaRPr/>
          </a:p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8" y="1420337"/>
            <a:ext cx="8443700" cy="23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/>
        </p:nvSpPr>
        <p:spPr>
          <a:xfrm>
            <a:off x="0" y="4804800"/>
            <a:ext cx="790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Face Recognition with Siamese Networks, Keras, and TensorFlow - PyImageSearch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Постановка задачи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328" name="Google Shape;3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125" y="1017725"/>
            <a:ext cx="6643751" cy="3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5"/>
          <p:cNvSpPr txBox="1"/>
          <p:nvPr/>
        </p:nvSpPr>
        <p:spPr>
          <a:xfrm>
            <a:off x="0" y="4838700"/>
            <a:ext cx="39795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Multiple Object Tracking: A Literature Review, arxiv.org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30" name="Google Shape;33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Трекинг: анализ</a:t>
            </a:r>
            <a:endParaRPr/>
          </a:p>
        </p:txBody>
      </p:sp>
      <p:sp>
        <p:nvSpPr>
          <p:cNvPr id="336" name="Google Shape;336;p46"/>
          <p:cNvSpPr txBox="1"/>
          <p:nvPr>
            <p:ph idx="1" type="body"/>
          </p:nvPr>
        </p:nvSpPr>
        <p:spPr>
          <a:xfrm>
            <a:off x="311700" y="1152475"/>
            <a:ext cx="394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Сложность задачи: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b="1"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Изменения внешнего вида объекта</a:t>
            </a:r>
            <a:endParaRPr b="1"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AutoNum type="arabicParenR"/>
            </a:pPr>
            <a:r>
              <a:rPr b="1"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Окклюзии (закрытие объектов)</a:t>
            </a:r>
            <a:endParaRPr b="1"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AutoNum type="arabicParenR"/>
            </a:pPr>
            <a:r>
              <a:rPr b="1"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Деформации и вращения</a:t>
            </a:r>
            <a:endParaRPr b="1"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edestrian tracking by NvDCF tracker with full and partial occlusions" id="337" name="Google Shape;337;p46" title="Pedestrian tracking by NvDCF tracker with full and partial occlusion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127" y="1418100"/>
            <a:ext cx="5129173" cy="28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 txBox="1"/>
          <p:nvPr/>
        </p:nvSpPr>
        <p:spPr>
          <a:xfrm>
            <a:off x="0" y="4774200"/>
            <a:ext cx="174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NVIDIA for developers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39" name="Google Shape;33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Метрики качества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345" name="Google Shape;345;p47"/>
          <p:cNvSpPr txBox="1"/>
          <p:nvPr/>
        </p:nvSpPr>
        <p:spPr>
          <a:xfrm>
            <a:off x="0" y="4774200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HOTA: A Higher Order Metric for Evaluating Multi-Object Tracking, arxiv.org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750" y="1110875"/>
            <a:ext cx="5060505" cy="345167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Метрики качества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353" name="Google Shape;353;p48"/>
          <p:cNvSpPr txBox="1"/>
          <p:nvPr/>
        </p:nvSpPr>
        <p:spPr>
          <a:xfrm>
            <a:off x="0" y="4774200"/>
            <a:ext cx="542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HOTA: A Higher Order Metric for Evaluating Multi-Object Tracking, arxiv.org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54" name="Google Shape;354;p48"/>
          <p:cNvPicPr preferRelativeResize="0"/>
          <p:nvPr/>
        </p:nvPicPr>
        <p:blipFill rotWithShape="1">
          <a:blip r:embed="rId3">
            <a:alphaModFix/>
          </a:blip>
          <a:srcRect b="-234230" l="106833" r="-55056" t="234230"/>
          <a:stretch/>
        </p:blipFill>
        <p:spPr>
          <a:xfrm>
            <a:off x="6247500" y="3814050"/>
            <a:ext cx="289649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8"/>
          <p:cNvPicPr preferRelativeResize="0"/>
          <p:nvPr/>
        </p:nvPicPr>
        <p:blipFill rotWithShape="1">
          <a:blip r:embed="rId4">
            <a:alphaModFix/>
          </a:blip>
          <a:srcRect b="0" l="21916" r="16068" t="0"/>
          <a:stretch/>
        </p:blipFill>
        <p:spPr>
          <a:xfrm>
            <a:off x="2149200" y="2003000"/>
            <a:ext cx="2804673" cy="7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8"/>
          <p:cNvPicPr preferRelativeResize="0"/>
          <p:nvPr/>
        </p:nvPicPr>
        <p:blipFill rotWithShape="1">
          <a:blip r:embed="rId5">
            <a:alphaModFix/>
          </a:blip>
          <a:srcRect b="30361" l="29322" r="39879" t="44252"/>
          <a:stretch/>
        </p:blipFill>
        <p:spPr>
          <a:xfrm>
            <a:off x="2327764" y="2881560"/>
            <a:ext cx="168671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8"/>
          <p:cNvPicPr preferRelativeResize="0"/>
          <p:nvPr/>
        </p:nvPicPr>
        <p:blipFill rotWithShape="1">
          <a:blip r:embed="rId6">
            <a:alphaModFix/>
          </a:blip>
          <a:srcRect b="0" l="0" r="43684" t="0"/>
          <a:stretch/>
        </p:blipFill>
        <p:spPr>
          <a:xfrm>
            <a:off x="2149200" y="1349300"/>
            <a:ext cx="236560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8"/>
          <p:cNvSpPr txBox="1"/>
          <p:nvPr/>
        </p:nvSpPr>
        <p:spPr>
          <a:xfrm>
            <a:off x="311700" y="1388488"/>
            <a:ext cx="183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 sz="1200">
                <a:solidFill>
                  <a:schemeClr val="dk1"/>
                </a:solidFill>
              </a:rPr>
              <a:t>Балл детекции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59" name="Google Shape;359;p48"/>
          <p:cNvSpPr txBox="1"/>
          <p:nvPr/>
        </p:nvSpPr>
        <p:spPr>
          <a:xfrm>
            <a:off x="-37725" y="2003000"/>
            <a:ext cx="23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2.      </a:t>
            </a:r>
            <a:r>
              <a:rPr lang="ru" sz="1200">
                <a:solidFill>
                  <a:schemeClr val="dk1"/>
                </a:solidFill>
              </a:rPr>
              <a:t>Балл ассоциации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60" name="Google Shape;360;p48"/>
          <p:cNvSpPr txBox="1"/>
          <p:nvPr/>
        </p:nvSpPr>
        <p:spPr>
          <a:xfrm>
            <a:off x="-37725" y="2881550"/>
            <a:ext cx="23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3</a:t>
            </a:r>
            <a:r>
              <a:rPr lang="ru" sz="1200">
                <a:solidFill>
                  <a:schemeClr val="dk1"/>
                </a:solidFill>
              </a:rPr>
              <a:t>.      Взвешенный балл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61" name="Google Shape;361;p48"/>
          <p:cNvPicPr preferRelativeResize="0"/>
          <p:nvPr/>
        </p:nvPicPr>
        <p:blipFill rotWithShape="1">
          <a:blip r:embed="rId7">
            <a:alphaModFix/>
          </a:blip>
          <a:srcRect b="0" l="12196" r="33886" t="0"/>
          <a:stretch/>
        </p:blipFill>
        <p:spPr>
          <a:xfrm>
            <a:off x="4086592" y="2881550"/>
            <a:ext cx="2002984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8"/>
          <p:cNvSpPr txBox="1"/>
          <p:nvPr/>
        </p:nvSpPr>
        <p:spPr>
          <a:xfrm>
            <a:off x="47700" y="3543225"/>
            <a:ext cx="386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где       считается как IoU между </a:t>
            </a:r>
            <a:r>
              <a:rPr lang="ru" sz="1200">
                <a:solidFill>
                  <a:schemeClr val="dk1"/>
                </a:solidFill>
              </a:rPr>
              <a:t>детекциями</a:t>
            </a:r>
            <a:r>
              <a:rPr lang="ru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63" name="Google Shape;363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8375" y="3565950"/>
            <a:ext cx="228600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Компоненты трекинга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370" name="Google Shape;370;p49"/>
          <p:cNvSpPr txBox="1"/>
          <p:nvPr/>
        </p:nvSpPr>
        <p:spPr>
          <a:xfrm>
            <a:off x="998475" y="3370000"/>
            <a:ext cx="1720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Пример возможных входных данных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71" name="Google Shape;371;p49"/>
          <p:cNvSpPr txBox="1"/>
          <p:nvPr/>
        </p:nvSpPr>
        <p:spPr>
          <a:xfrm>
            <a:off x="2601225" y="3370000"/>
            <a:ext cx="3144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Парадигмы: Detection-free tracking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		Detection-based tracking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72" name="Google Shape;372;p49"/>
          <p:cNvSpPr txBox="1"/>
          <p:nvPr/>
        </p:nvSpPr>
        <p:spPr>
          <a:xfrm>
            <a:off x="5355850" y="3370000"/>
            <a:ext cx="2321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Венгерский алгоритм (o(n^3))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Жадный алгоритм (o(n^2))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73" name="Google Shape;3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763" y="1144950"/>
            <a:ext cx="7769065" cy="20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Фильтр Калмана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380" name="Google Shape;3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252" y="1359300"/>
            <a:ext cx="3213050" cy="29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0"/>
          <p:cNvSpPr txBox="1"/>
          <p:nvPr/>
        </p:nvSpPr>
        <p:spPr>
          <a:xfrm>
            <a:off x="353625" y="1359300"/>
            <a:ext cx="3741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Задача</a:t>
            </a:r>
            <a:r>
              <a:rPr lang="ru" sz="1200">
                <a:solidFill>
                  <a:schemeClr val="dk1"/>
                </a:solidFill>
              </a:rPr>
              <a:t>: зная шумные предсказания сенсора, найти хорошее приближение истинной величины 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82" name="Google Shape;38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600" y="3007675"/>
            <a:ext cx="4449901" cy="18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7945" y="1941011"/>
            <a:ext cx="3213050" cy="96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7725" y="3430125"/>
            <a:ext cx="762473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0"/>
          <p:cNvSpPr txBox="1"/>
          <p:nvPr/>
        </p:nvSpPr>
        <p:spPr>
          <a:xfrm>
            <a:off x="3693625" y="3315575"/>
            <a:ext cx="44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,</a:t>
            </a:r>
            <a:endParaRPr/>
          </a:p>
        </p:txBody>
      </p:sp>
      <p:sp>
        <p:nvSpPr>
          <p:cNvPr id="386" name="Google Shape;386;p50"/>
          <p:cNvSpPr txBox="1"/>
          <p:nvPr/>
        </p:nvSpPr>
        <p:spPr>
          <a:xfrm>
            <a:off x="7492125" y="4835700"/>
            <a:ext cx="181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7"/>
              </a:rPr>
              <a:t>https://habr.com/ru/articles/166693/</a:t>
            </a:r>
            <a:endParaRPr sz="800"/>
          </a:p>
        </p:txBody>
      </p:sp>
      <p:sp>
        <p:nvSpPr>
          <p:cNvPr id="387" name="Google Shape;38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Венгерский алгоритм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393" name="Google Shape;393;p51"/>
          <p:cNvSpPr/>
          <p:nvPr/>
        </p:nvSpPr>
        <p:spPr>
          <a:xfrm>
            <a:off x="5253175" y="1577875"/>
            <a:ext cx="2241900" cy="167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1"/>
          <p:cNvSpPr txBox="1"/>
          <p:nvPr/>
        </p:nvSpPr>
        <p:spPr>
          <a:xfrm>
            <a:off x="6215400" y="1577875"/>
            <a:ext cx="22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i</a:t>
            </a:r>
            <a:endParaRPr/>
          </a:p>
        </p:txBody>
      </p:sp>
      <p:sp>
        <p:nvSpPr>
          <p:cNvPr id="395" name="Google Shape;395;p51"/>
          <p:cNvSpPr txBox="1"/>
          <p:nvPr/>
        </p:nvSpPr>
        <p:spPr>
          <a:xfrm>
            <a:off x="5253175" y="2230225"/>
            <a:ext cx="22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j</a:t>
            </a:r>
            <a:endParaRPr/>
          </a:p>
        </p:txBody>
      </p:sp>
      <p:sp>
        <p:nvSpPr>
          <p:cNvPr id="396" name="Google Shape;396;p51"/>
          <p:cNvSpPr txBox="1"/>
          <p:nvPr/>
        </p:nvSpPr>
        <p:spPr>
          <a:xfrm>
            <a:off x="5214775" y="1208575"/>
            <a:ext cx="231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объекты на текущем кадре</a:t>
            </a:r>
            <a:endParaRPr/>
          </a:p>
        </p:txBody>
      </p:sp>
      <p:sp>
        <p:nvSpPr>
          <p:cNvPr id="397" name="Google Shape;397;p51"/>
          <p:cNvSpPr txBox="1"/>
          <p:nvPr/>
        </p:nvSpPr>
        <p:spPr>
          <a:xfrm rot="-5400000">
            <a:off x="3995875" y="2230225"/>
            <a:ext cx="206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буфер</a:t>
            </a:r>
            <a:r>
              <a:rPr lang="ru" sz="1200">
                <a:solidFill>
                  <a:schemeClr val="dk1"/>
                </a:solidFill>
              </a:rPr>
              <a:t> памяти объектов</a:t>
            </a:r>
            <a:endParaRPr/>
          </a:p>
        </p:txBody>
      </p:sp>
      <p:sp>
        <p:nvSpPr>
          <p:cNvPr id="398" name="Google Shape;398;p51"/>
          <p:cNvSpPr txBox="1"/>
          <p:nvPr/>
        </p:nvSpPr>
        <p:spPr>
          <a:xfrm>
            <a:off x="5512675" y="2230225"/>
            <a:ext cx="172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D(i, j) - мера сходства</a:t>
            </a:r>
            <a:endParaRPr/>
          </a:p>
        </p:txBody>
      </p:sp>
      <p:sp>
        <p:nvSpPr>
          <p:cNvPr id="399" name="Google Shape;399;p51"/>
          <p:cNvSpPr txBox="1"/>
          <p:nvPr/>
        </p:nvSpPr>
        <p:spPr>
          <a:xfrm>
            <a:off x="311700" y="1380625"/>
            <a:ext cx="3123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Задача: </a:t>
            </a:r>
            <a:r>
              <a:rPr lang="ru" sz="1200">
                <a:solidFill>
                  <a:schemeClr val="dk1"/>
                </a:solidFill>
              </a:rPr>
              <a:t>о назначениях, поиск лучших связей по заданной метрике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00" name="Google Shape;400;p51"/>
          <p:cNvSpPr txBox="1"/>
          <p:nvPr/>
        </p:nvSpPr>
        <p:spPr>
          <a:xfrm>
            <a:off x="311700" y="2325225"/>
            <a:ext cx="35850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Имеем</a:t>
            </a:r>
            <a:r>
              <a:rPr b="1" lang="ru" sz="1200">
                <a:solidFill>
                  <a:schemeClr val="dk1"/>
                </a:solidFill>
              </a:rPr>
              <a:t>: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модель: мера сходства между объектами D(i, j)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минимизируем: суммарную стоимость всех связей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401" name="Google Shape;4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925" y="4111475"/>
            <a:ext cx="172402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1"/>
          <p:cNvSpPr txBox="1"/>
          <p:nvPr/>
        </p:nvSpPr>
        <p:spPr>
          <a:xfrm>
            <a:off x="4943400" y="3667700"/>
            <a:ext cx="276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Функция стоимости по пересечению</a:t>
            </a:r>
            <a:endParaRPr/>
          </a:p>
        </p:txBody>
      </p:sp>
      <p:sp>
        <p:nvSpPr>
          <p:cNvPr id="403" name="Google Shape;40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Венгерский алгоритм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409" name="Google Shape;409;p52"/>
          <p:cNvSpPr txBox="1"/>
          <p:nvPr/>
        </p:nvSpPr>
        <p:spPr>
          <a:xfrm>
            <a:off x="146725" y="1017725"/>
            <a:ext cx="4868400" cy="3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Возможные ситуации: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ru">
                <a:solidFill>
                  <a:schemeClr val="dk1"/>
                </a:solidFill>
              </a:rPr>
              <a:t>Найдено соответствие между объектами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ru">
                <a:solidFill>
                  <a:schemeClr val="dk1"/>
                </a:solidFill>
              </a:rPr>
              <a:t>Не найдены соответствия: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a) детекций - новый объект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b) существующих треков - объект пропал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Как обрабатывать ситуацию b)?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ru">
                <a:solidFill>
                  <a:schemeClr val="dk1"/>
                </a:solidFill>
              </a:rPr>
              <a:t>Прогнозирование положения объекта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ru">
                <a:solidFill>
                  <a:schemeClr val="dk1"/>
                </a:solidFill>
              </a:rPr>
              <a:t>Re-ID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Проблема:</a:t>
            </a:r>
            <a:r>
              <a:rPr lang="ru">
                <a:solidFill>
                  <a:schemeClr val="dk1"/>
                </a:solidFill>
              </a:rPr>
              <a:t> Обработка ложных срабатываний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0" name="Google Shape;4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800" y="1539400"/>
            <a:ext cx="4271624" cy="250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2"/>
          <p:cNvSpPr txBox="1"/>
          <p:nvPr/>
        </p:nvSpPr>
        <p:spPr>
          <a:xfrm>
            <a:off x="5324400" y="4835700"/>
            <a:ext cx="3819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111111"/>
                </a:solidFill>
              </a:rPr>
              <a:t>Estimation of Lane-Level Traffic Flow Using a Deep Learning Technique (2021)</a:t>
            </a:r>
            <a:endParaRPr sz="800">
              <a:solidFill>
                <a:srgbClr val="111111"/>
              </a:solidFill>
            </a:endParaRPr>
          </a:p>
        </p:txBody>
      </p:sp>
      <p:sp>
        <p:nvSpPr>
          <p:cNvPr id="412" name="Google Shape;41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SORT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418" name="Google Shape;418;p53"/>
          <p:cNvSpPr txBox="1"/>
          <p:nvPr/>
        </p:nvSpPr>
        <p:spPr>
          <a:xfrm>
            <a:off x="452100" y="1358850"/>
            <a:ext cx="4119900" cy="27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Имеем на вход</a:t>
            </a:r>
            <a:r>
              <a:rPr b="1" lang="ru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Результаты детекции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Метод работы: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ru">
                <a:solidFill>
                  <a:schemeClr val="dk1"/>
                </a:solidFill>
              </a:rPr>
              <a:t>Фильтр Калмана для прогнозирования положения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ru">
                <a:solidFill>
                  <a:schemeClr val="dk1"/>
                </a:solidFill>
              </a:rPr>
              <a:t>IoU между ограничительными прямоугольниками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ru">
                <a:solidFill>
                  <a:schemeClr val="dk1"/>
                </a:solidFill>
              </a:rPr>
              <a:t>Венгерский алгоритм для ассоциации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9" name="Google Shape;41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050" y="1278100"/>
            <a:ext cx="4119899" cy="1740046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3"/>
          <p:cNvSpPr txBox="1"/>
          <p:nvPr/>
        </p:nvSpPr>
        <p:spPr>
          <a:xfrm>
            <a:off x="0" y="4835700"/>
            <a:ext cx="606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111111"/>
                </a:solidFill>
              </a:rPr>
              <a:t>Sort and Deep-SORT Based Multi-Object Tracking for Mobile Robotics: Evaluation with New Data Association Metrics (2022)</a:t>
            </a:r>
            <a:endParaRPr sz="800">
              <a:solidFill>
                <a:srgbClr val="111111"/>
              </a:solidFill>
            </a:endParaRPr>
          </a:p>
        </p:txBody>
      </p:sp>
      <p:sp>
        <p:nvSpPr>
          <p:cNvPr id="421" name="Google Shape;42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Трекинг + Детекция = &lt;3</a:t>
            </a:r>
            <a:endParaRPr/>
          </a:p>
        </p:txBody>
      </p:sp>
      <p:sp>
        <p:nvSpPr>
          <p:cNvPr id="427" name="Google Shape;427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Трекинг дополняет детекцию, детекция дополняет трекинг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29" name="Google Shape;42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513" y="1697500"/>
            <a:ext cx="5582976" cy="31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Verification vs Identification</a:t>
            </a:r>
            <a:endParaRPr/>
          </a:p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 rotWithShape="1">
          <a:blip r:embed="rId3">
            <a:alphaModFix/>
          </a:blip>
          <a:srcRect b="0" l="0" r="0" t="2229"/>
          <a:stretch/>
        </p:blipFill>
        <p:spPr>
          <a:xfrm>
            <a:off x="1322300" y="1046175"/>
            <a:ext cx="6499400" cy="38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Заключение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435" name="Google Shape;435;p55"/>
          <p:cNvSpPr txBox="1"/>
          <p:nvPr/>
        </p:nvSpPr>
        <p:spPr>
          <a:xfrm>
            <a:off x="452100" y="1428750"/>
            <a:ext cx="4119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Познакомились с: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ru">
                <a:solidFill>
                  <a:schemeClr val="dk1"/>
                </a:solidFill>
              </a:rPr>
              <a:t>новой задачей - трекингом объектов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ru">
                <a:solidFill>
                  <a:schemeClr val="dk1"/>
                </a:solidFill>
              </a:rPr>
              <a:t>метриками качества - HOTA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ru">
                <a:solidFill>
                  <a:schemeClr val="dk1"/>
                </a:solidFill>
              </a:rPr>
              <a:t>Венгерским алгоритмом и </a:t>
            </a:r>
            <a:r>
              <a:rPr lang="ru">
                <a:solidFill>
                  <a:schemeClr val="dk1"/>
                </a:solidFill>
              </a:rPr>
              <a:t>фильтром</a:t>
            </a:r>
            <a:r>
              <a:rPr lang="ru">
                <a:solidFill>
                  <a:schemeClr val="dk1"/>
                </a:solidFill>
              </a:rPr>
              <a:t> Калмана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ru">
                <a:solidFill>
                  <a:schemeClr val="dk1"/>
                </a:solidFill>
              </a:rPr>
              <a:t>методом SORT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6" name="Google Shape;4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200" y="1428750"/>
            <a:ext cx="3048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5"/>
          <p:cNvSpPr txBox="1"/>
          <p:nvPr/>
        </p:nvSpPr>
        <p:spPr>
          <a:xfrm>
            <a:off x="0" y="4789500"/>
            <a:ext cx="592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https://mindbooksdoc.blogspot.com/2021/02/cara-kerja-random-picker-instagram.html</a:t>
            </a:r>
            <a:endParaRPr/>
          </a:p>
        </p:txBody>
      </p:sp>
      <p:sp>
        <p:nvSpPr>
          <p:cNvPr id="438" name="Google Shape;43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Verification vs Identification</a:t>
            </a:r>
            <a:endParaRPr/>
          </a:p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8" name="Google Shape;98;p20"/>
          <p:cNvSpPr txBox="1"/>
          <p:nvPr/>
        </p:nvSpPr>
        <p:spPr>
          <a:xfrm>
            <a:off x="0" y="4804800"/>
            <a:ext cx="790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3"/>
              </a:rPr>
              <a:t>Face Recognition with Siamese Networks, Keras, and TensorFlow - PyImageSearch</a:t>
            </a:r>
            <a:r>
              <a:rPr lang="ru" sz="1000"/>
              <a:t> </a:t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4">
            <a:alphaModFix/>
          </a:blip>
          <a:srcRect b="4643" l="0" r="0" t="0"/>
          <a:stretch/>
        </p:blipFill>
        <p:spPr>
          <a:xfrm>
            <a:off x="367750" y="2165625"/>
            <a:ext cx="4806831" cy="1491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4125" y="885275"/>
            <a:ext cx="3414201" cy="391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Close-set &amp; Open-set Recognition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   </a:t>
            </a:r>
            <a:r>
              <a:rPr lang="ru">
                <a:solidFill>
                  <a:schemeClr val="dk1"/>
                </a:solidFill>
              </a:rPr>
              <a:t>Data 				    Close-set </a:t>
            </a:r>
            <a:r>
              <a:rPr lang="ru">
                <a:solidFill>
                  <a:schemeClr val="dk1"/>
                </a:solidFill>
              </a:rPr>
              <a:t>Recognition 		    </a:t>
            </a:r>
            <a:r>
              <a:rPr lang="ru">
                <a:solidFill>
                  <a:schemeClr val="dk1"/>
                </a:solidFill>
              </a:rPr>
              <a:t>Open-set Recognition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27950"/>
            <a:ext cx="8520600" cy="247531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0" y="4804800"/>
            <a:ext cx="75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https://www.researchgate.net/publication/316505674_SphereFace_Deep_Hypersphere_Embedding_for_Face_Recognition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975" y="43338"/>
            <a:ext cx="4758062" cy="505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Metric learning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</a:rPr>
              <a:t>Metric learning </a:t>
            </a:r>
            <a:r>
              <a:rPr lang="ru" sz="1600">
                <a:solidFill>
                  <a:schemeClr val="dk1"/>
                </a:solidFill>
              </a:rPr>
              <a:t>– </a:t>
            </a:r>
            <a:r>
              <a:rPr lang="ru" sz="1600">
                <a:solidFill>
                  <a:schemeClr val="dk1"/>
                </a:solidFill>
              </a:rPr>
              <a:t>это подход в машинном обучении, целью которого является обучение модели таким образом, чтобы эффективно расположить объекты в признаковом пространстве.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Этот метод активно применяется в задачах, связанных с классификацией, распознаванием образов и поисковыми системами, где важно правильно оценивать схожесть или различие между данными.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Данный метод эффективен в ситуации ограниченного объема размеченных данных.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301" y="2000575"/>
            <a:ext cx="3497399" cy="14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0" y="4804800"/>
            <a:ext cx="53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https://www.mdpi.com/2073-8994/11/9/1066/xml#sec2-symmetry-11-01066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Metric learning</a:t>
            </a:r>
            <a:endParaRPr/>
          </a:p>
        </p:txBody>
      </p:sp>
      <p:sp>
        <p:nvSpPr>
          <p:cNvPr id="130" name="Google Shape;13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b="52809" l="1219" r="2765" t="4074"/>
          <a:stretch/>
        </p:blipFill>
        <p:spPr>
          <a:xfrm>
            <a:off x="4121700" y="1077725"/>
            <a:ext cx="4640399" cy="178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 rotWithShape="1">
          <a:blip r:embed="rId3">
            <a:alphaModFix/>
          </a:blip>
          <a:srcRect b="4136" l="2510" r="2765" t="51197"/>
          <a:stretch/>
        </p:blipFill>
        <p:spPr>
          <a:xfrm>
            <a:off x="4121700" y="2866375"/>
            <a:ext cx="4640399" cy="187843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4121700" y="4804800"/>
            <a:ext cx="502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https://www.mdpi.com/2073-8994/11/9/1066/xml#sec2-symmetry-11-01066</a:t>
            </a:r>
            <a:endParaRPr sz="1000"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3756900" cy="3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ru" sz="1500">
                <a:solidFill>
                  <a:schemeClr val="dk1"/>
                </a:solidFill>
              </a:rPr>
              <a:t>Примерный пайплайн: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ru" sz="1500">
                <a:solidFill>
                  <a:schemeClr val="dk1"/>
                </a:solidFill>
              </a:rPr>
              <a:t>(a)</a:t>
            </a:r>
            <a:r>
              <a:rPr lang="ru" sz="1500">
                <a:solidFill>
                  <a:schemeClr val="dk1"/>
                </a:solidFill>
              </a:rPr>
              <a:t> –</a:t>
            </a:r>
            <a:r>
              <a:rPr b="1" lang="ru" sz="1500">
                <a:solidFill>
                  <a:schemeClr val="dk1"/>
                </a:solidFill>
              </a:rPr>
              <a:t> </a:t>
            </a:r>
            <a:r>
              <a:rPr lang="ru" sz="1500">
                <a:solidFill>
                  <a:schemeClr val="dk1"/>
                </a:solidFill>
              </a:rPr>
              <a:t>исходное пространство данных, где элементы разных классов не разделены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ru" sz="1500">
                <a:solidFill>
                  <a:schemeClr val="dk1"/>
                </a:solidFill>
              </a:rPr>
              <a:t>(b) </a:t>
            </a:r>
            <a:r>
              <a:rPr lang="ru" sz="1500">
                <a:solidFill>
                  <a:schemeClr val="dk1"/>
                </a:solidFill>
              </a:rPr>
              <a:t>–</a:t>
            </a:r>
            <a:r>
              <a:rPr b="1" lang="ru" sz="1500">
                <a:solidFill>
                  <a:schemeClr val="dk1"/>
                </a:solidFill>
              </a:rPr>
              <a:t> </a:t>
            </a:r>
            <a:r>
              <a:rPr lang="ru" sz="1500">
                <a:solidFill>
                  <a:schemeClr val="dk1"/>
                </a:solidFill>
              </a:rPr>
              <a:t>евклидова метрика для измерения расстояния между объектами (эмбеддингами)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ru" sz="1500">
                <a:solidFill>
                  <a:schemeClr val="dk1"/>
                </a:solidFill>
              </a:rPr>
              <a:t>(с) </a:t>
            </a:r>
            <a:r>
              <a:rPr lang="ru" sz="1500">
                <a:solidFill>
                  <a:schemeClr val="dk1"/>
                </a:solidFill>
              </a:rPr>
              <a:t>– с</a:t>
            </a:r>
            <a:r>
              <a:rPr lang="ru" sz="1500">
                <a:solidFill>
                  <a:schemeClr val="dk1"/>
                </a:solidFill>
              </a:rPr>
              <a:t>окращение расстояния между объектами одного класса и увеличение расстояния между разными классами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ru" sz="1500">
                <a:solidFill>
                  <a:schemeClr val="dk1"/>
                </a:solidFill>
              </a:rPr>
              <a:t>(d)</a:t>
            </a:r>
            <a:r>
              <a:rPr lang="ru" sz="1500">
                <a:solidFill>
                  <a:schemeClr val="dk1"/>
                </a:solidFill>
              </a:rPr>
              <a:t> </a:t>
            </a:r>
            <a:r>
              <a:rPr lang="ru" sz="1500">
                <a:solidFill>
                  <a:schemeClr val="dk1"/>
                </a:solidFill>
              </a:rPr>
              <a:t>–</a:t>
            </a:r>
            <a:r>
              <a:rPr b="1" lang="ru" sz="1500">
                <a:solidFill>
                  <a:schemeClr val="dk1"/>
                </a:solidFill>
              </a:rPr>
              <a:t> </a:t>
            </a:r>
            <a:r>
              <a:rPr lang="ru" sz="1500">
                <a:solidFill>
                  <a:schemeClr val="dk1"/>
                </a:solidFill>
              </a:rPr>
              <a:t>сеть обучается правильному представлению объектов в пространстве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b="1" lang="ru" sz="1500">
                <a:solidFill>
                  <a:schemeClr val="dk1"/>
                </a:solidFill>
              </a:rPr>
              <a:t>(e)</a:t>
            </a:r>
            <a:r>
              <a:rPr lang="ru" sz="1500">
                <a:solidFill>
                  <a:schemeClr val="dk1"/>
                </a:solidFill>
              </a:rPr>
              <a:t> </a:t>
            </a:r>
            <a:r>
              <a:rPr lang="ru" sz="1500">
                <a:solidFill>
                  <a:schemeClr val="dk1"/>
                </a:solidFill>
              </a:rPr>
              <a:t>–</a:t>
            </a:r>
            <a:r>
              <a:rPr b="1" lang="ru" sz="1500">
                <a:solidFill>
                  <a:schemeClr val="dk1"/>
                </a:solidFill>
              </a:rPr>
              <a:t> </a:t>
            </a:r>
            <a:r>
              <a:rPr lang="ru" sz="1500">
                <a:solidFill>
                  <a:schemeClr val="dk1"/>
                </a:solidFill>
              </a:rPr>
              <a:t>п</a:t>
            </a:r>
            <a:r>
              <a:rPr lang="ru" sz="1500">
                <a:solidFill>
                  <a:schemeClr val="dk1"/>
                </a:solidFill>
              </a:rPr>
              <a:t>осле обучения классы разделены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